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56" r:id="rId2"/>
    <p:sldId id="404" r:id="rId3"/>
    <p:sldId id="399" r:id="rId4"/>
    <p:sldId id="400" r:id="rId5"/>
    <p:sldId id="401" r:id="rId6"/>
    <p:sldId id="402" r:id="rId7"/>
    <p:sldId id="403" r:id="rId8"/>
    <p:sldId id="384" r:id="rId9"/>
    <p:sldId id="390" r:id="rId10"/>
    <p:sldId id="392" r:id="rId11"/>
    <p:sldId id="335" r:id="rId12"/>
    <p:sldId id="336" r:id="rId13"/>
    <p:sldId id="396" r:id="rId14"/>
    <p:sldId id="398" r:id="rId15"/>
    <p:sldId id="341" r:id="rId16"/>
    <p:sldId id="375" r:id="rId17"/>
    <p:sldId id="347" r:id="rId18"/>
    <p:sldId id="352" r:id="rId19"/>
  </p:sldIdLst>
  <p:sldSz cx="9144000" cy="5143500" type="screen16x9"/>
  <p:notesSz cx="9144000" cy="6858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43F319"/>
    <a:srgbClr val="39373A"/>
    <a:srgbClr val="5ECD0F"/>
    <a:srgbClr val="5AD00A"/>
    <a:srgbClr val="2CBA0A"/>
    <a:srgbClr val="9CEB37"/>
    <a:srgbClr val="35E20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-414" y="-90"/>
      </p:cViewPr>
      <p:guideLst>
        <p:guide orient="horz" pos="1393"/>
        <p:guide pos="487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1" d="100"/>
          <a:sy n="71" d="100"/>
        </p:scale>
        <p:origin x="-2058" y="-102"/>
      </p:cViewPr>
      <p:guideLst>
        <p:guide orient="horz" pos="2160"/>
        <p:guide pos="288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E6CF782F-BDBA-41ED-90F8-08068AF99698}" type="datetimeFigureOut">
              <a:rPr lang="zh-CN" altLang="en-US"/>
              <a:pPr>
                <a:defRPr/>
              </a:pPr>
              <a:t>2015/1/4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55BCBB3-5D17-409F-B6E2-C737F316A9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82A6CFF-2492-4B6A-8732-7EAA0AFE3F15}" type="datetimeFigureOut">
              <a:rPr lang="zh-CN" altLang="en-US"/>
              <a:pPr>
                <a:defRPr/>
              </a:pPr>
              <a:t>2015/1/4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F7DAA27-11E4-4568-B740-B746D320D5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BC9CFA0-C36B-42D6-97EE-A4C7DFD868EC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F721FB6-A163-4F21-BF8A-8563B681A6B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A172533-E4B3-4832-BBE1-7F4F43C5198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 b="1" smtClean="0"/>
              <a:t>a. Norma and her husband’s attitude towards pressing the button(Do they really know each other?)</a:t>
            </a:r>
            <a:endParaRPr lang="zh-CN" altLang="en-US" b="1" smtClean="0"/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69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E037C2A-3E04-4A6A-AC9C-377BF1FE9AD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 smtClean="0">
                <a:latin typeface="Times New Roman" pitchFamily="18" charset="0"/>
                <a:cs typeface="Times New Roman" pitchFamily="18" charset="0"/>
              </a:rPr>
              <a:t>What does “press the button” symbolize?</a:t>
            </a:r>
            <a:endParaRPr lang="zh-CN" altLang="en-US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174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B3E330F-C7AB-405D-A410-B388F978DCE7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altLang="zh-CN" smtClean="0">
                <a:latin typeface="Times New Roman" pitchFamily="18" charset="0"/>
                <a:cs typeface="Times New Roman" pitchFamily="18" charset="0"/>
              </a:rPr>
              <a:t>Is there any way we can make people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altLang="zh-CN" smtClean="0">
                <a:latin typeface="Times New Roman" pitchFamily="18" charset="0"/>
                <a:cs typeface="Times New Roman" pitchFamily="18" charset="0"/>
              </a:rPr>
              <a:t> stop pressing that fatal button?</a:t>
            </a:r>
            <a:endParaRPr lang="en-US" altLang="zh-CN" b="1" smtClean="0">
              <a:latin typeface="Times New Roman" pitchFamily="18" charset="0"/>
              <a:ea typeface="华文隶书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379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D4D3BD-8612-4F63-AFAE-B71F975BE99A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矩形 2"/>
          <p:cNvSpPr/>
          <p:nvPr userDrawn="1"/>
        </p:nvSpPr>
        <p:spPr>
          <a:xfrm>
            <a:off x="6350" y="9525"/>
            <a:ext cx="9144000" cy="54006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0"/>
          <p:cNvSpPr/>
          <p:nvPr userDrawn="1"/>
        </p:nvSpPr>
        <p:spPr>
          <a:xfrm>
            <a:off x="6702425" y="3022600"/>
            <a:ext cx="1900238" cy="190182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椭圆 5"/>
          <p:cNvSpPr/>
          <p:nvPr userDrawn="1"/>
        </p:nvSpPr>
        <p:spPr>
          <a:xfrm>
            <a:off x="6702425" y="3022600"/>
            <a:ext cx="1900238" cy="1901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TextBox 11"/>
          <p:cNvSpPr txBox="1"/>
          <p:nvPr userDrawn="1"/>
        </p:nvSpPr>
        <p:spPr>
          <a:xfrm>
            <a:off x="6896100" y="3700463"/>
            <a:ext cx="1512888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rankRuehl" pitchFamily="34" charset="-79"/>
                <a:ea typeface="Adobe Gothic Std B"/>
                <a:cs typeface="FrankRuehl" pitchFamily="34" charset="-79"/>
              </a:rPr>
              <a:t>Contents</a:t>
            </a:r>
            <a:endParaRPr lang="zh-CN" altLang="en-US" sz="28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FrankRuehl" pitchFamily="34" charset="-79"/>
              <a:ea typeface="Adobe Gothic Std B"/>
              <a:cs typeface="FrankRuehl" pitchFamily="34" charset="-79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892 0.00586 L 0.00434 0.00339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29" y="-1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4" grpId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7" r:id="rId2"/>
    <p:sldLayoutId id="2147483659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</p:sldLayoutIdLst>
  <p:transition spd="slow">
    <p:wipe dir="r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3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slide" Target="slide2.xml"/><Relationship Id="rId4" Type="http://schemas.openxmlformats.org/officeDocument/2006/relationships/slide" Target="slide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88" y="1173163"/>
            <a:ext cx="7000875" cy="13985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en-US" altLang="zh-CN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Unit 11</a:t>
            </a:r>
          </a:p>
          <a:p>
            <a:pPr algn="ctr" fontAlgn="auto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  Text A  Button, Button</a:t>
            </a:r>
          </a:p>
        </p:txBody>
      </p:sp>
      <p:sp>
        <p:nvSpPr>
          <p:cNvPr id="13314" name="TextBox 2"/>
          <p:cNvSpPr txBox="1">
            <a:spLocks noChangeArrowheads="1"/>
          </p:cNvSpPr>
          <p:nvPr/>
        </p:nvSpPr>
        <p:spPr bwMode="auto">
          <a:xfrm>
            <a:off x="2214563" y="3714750"/>
            <a:ext cx="501015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b="1" i="1">
                <a:latin typeface="Times New Roman" pitchFamily="18" charset="0"/>
                <a:ea typeface="华文新魏"/>
                <a:cs typeface="Times New Roman" pitchFamily="18" charset="0"/>
              </a:rPr>
              <a:t>Contemporary College English (Book 2)</a:t>
            </a:r>
          </a:p>
          <a:p>
            <a:pPr>
              <a:lnSpc>
                <a:spcPts val="2500"/>
              </a:lnSpc>
            </a:pPr>
            <a:r>
              <a:rPr lang="en-US" altLang="zh-CN" b="1" i="1">
                <a:latin typeface="Times New Roman" pitchFamily="18" charset="0"/>
                <a:ea typeface="华文新魏"/>
                <a:cs typeface="Times New Roman" pitchFamily="18" charset="0"/>
              </a:rPr>
              <a:t>English Majors (Grade One)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Box 1"/>
          <p:cNvSpPr txBox="1">
            <a:spLocks noChangeArrowheads="1"/>
          </p:cNvSpPr>
          <p:nvPr/>
        </p:nvSpPr>
        <p:spPr bwMode="auto">
          <a:xfrm>
            <a:off x="642938" y="214313"/>
            <a:ext cx="45053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3600" b="1">
                <a:latin typeface="华文隶书"/>
                <a:ea typeface="华文隶书"/>
                <a:cs typeface="华文隶书"/>
              </a:rPr>
              <a:t>2.Text Analysis</a:t>
            </a:r>
            <a:endParaRPr lang="en-US" altLang="zh-CN" sz="3600" b="1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0063" y="334963"/>
            <a:ext cx="142875" cy="357187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85750" y="857250"/>
            <a:ext cx="2357438" cy="785813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Beginning </a:t>
            </a:r>
            <a:endParaRPr lang="zh-CN" altLang="en-US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5750" y="1736725"/>
            <a:ext cx="2357438" cy="785813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Development</a:t>
            </a:r>
            <a:endParaRPr lang="zh-CN" altLang="en-US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9400" y="2643188"/>
            <a:ext cx="2363788" cy="785812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Further-development</a:t>
            </a:r>
            <a:endParaRPr lang="zh-CN" altLang="en-US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85750" y="3529013"/>
            <a:ext cx="2357438" cy="714375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Climax</a:t>
            </a:r>
            <a:endParaRPr lang="zh-CN" altLang="en-US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右大括号 17"/>
          <p:cNvSpPr/>
          <p:nvPr/>
        </p:nvSpPr>
        <p:spPr>
          <a:xfrm>
            <a:off x="2714625" y="1143000"/>
            <a:ext cx="642938" cy="2714625"/>
          </a:xfrm>
          <a:prstGeom prst="rightBrace">
            <a:avLst>
              <a:gd name="adj1" fmla="val 8333"/>
              <a:gd name="adj2" fmla="val 50391"/>
            </a:avLst>
          </a:prstGeom>
          <a:ln w="25400" cmpd="sng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429000" y="1785938"/>
            <a:ext cx="4786313" cy="157162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268288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Main idea: </a:t>
            </a: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Norma pressed the button unit and she did get money, but it turned out the victim was her husband.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Box 1"/>
          <p:cNvSpPr txBox="1">
            <a:spLocks noChangeArrowheads="1"/>
          </p:cNvSpPr>
          <p:nvPr/>
        </p:nvSpPr>
        <p:spPr bwMode="auto">
          <a:xfrm>
            <a:off x="642938" y="214313"/>
            <a:ext cx="4643437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3600" b="1">
                <a:latin typeface="华文隶书"/>
                <a:ea typeface="华文隶书"/>
                <a:cs typeface="Times New Roman" pitchFamily="18" charset="0"/>
              </a:rPr>
              <a:t>3.Theme Analysis</a:t>
            </a:r>
          </a:p>
        </p:txBody>
      </p:sp>
      <p:sp>
        <p:nvSpPr>
          <p:cNvPr id="3" name="矩形 2"/>
          <p:cNvSpPr/>
          <p:nvPr/>
        </p:nvSpPr>
        <p:spPr>
          <a:xfrm>
            <a:off x="428625" y="314325"/>
            <a:ext cx="139700" cy="363538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1550" y="1131888"/>
            <a:ext cx="1620838" cy="44926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BRAINSTORM:</a:t>
            </a:r>
            <a:endParaRPr lang="zh-CN" altLang="en-US" sz="1600" b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695575" y="1185863"/>
            <a:ext cx="29178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What is the theme?</a:t>
            </a: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500063" y="2211388"/>
            <a:ext cx="7929562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280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Theme: 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Moral insensitivity is inevitably prevalent among people.</a:t>
            </a:r>
            <a:endParaRPr lang="zh-CN" altLang="en-US" sz="24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Box 1"/>
          <p:cNvSpPr txBox="1">
            <a:spLocks noChangeArrowheads="1"/>
          </p:cNvSpPr>
          <p:nvPr/>
        </p:nvSpPr>
        <p:spPr bwMode="auto">
          <a:xfrm>
            <a:off x="593725" y="215900"/>
            <a:ext cx="7507288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3600" b="1">
                <a:latin typeface="华文隶书"/>
                <a:ea typeface="华文隶书"/>
                <a:cs typeface="Times New Roman" pitchFamily="18" charset="0"/>
              </a:rPr>
              <a:t>4. Genre and Writing Features</a:t>
            </a:r>
          </a:p>
        </p:txBody>
      </p:sp>
      <p:sp>
        <p:nvSpPr>
          <p:cNvPr id="10" name="矩形 9"/>
          <p:cNvSpPr/>
          <p:nvPr/>
        </p:nvSpPr>
        <p:spPr>
          <a:xfrm>
            <a:off x="428625" y="314325"/>
            <a:ext cx="139700" cy="365125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928688" y="857250"/>
            <a:ext cx="7286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ct val="20000"/>
              </a:spcBef>
              <a:buFontTx/>
              <a:buBlip>
                <a:blip r:embed="rId2"/>
              </a:buBlip>
            </a:pP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Fantasy 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928688" y="1500188"/>
            <a:ext cx="70723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Fantasy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 is a genre of fiction that uses 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magic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 and other supernatural phenomena as a primary element of plot, theme, or settin</a:t>
            </a:r>
            <a:r>
              <a:rPr lang="en-US" altLang="zh-CN" sz="2400" u="sng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.  </a:t>
            </a:r>
            <a:endParaRPr lang="zh-CN" alt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071563" y="3000375"/>
            <a:ext cx="4103687" cy="461963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magic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： 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button          death</a:t>
            </a:r>
            <a:endParaRPr lang="zh-CN" alt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" name="直接箭头连接符 15"/>
          <p:cNvCxnSpPr/>
          <p:nvPr/>
        </p:nvCxnSpPr>
        <p:spPr>
          <a:xfrm>
            <a:off x="3357563" y="3286125"/>
            <a:ext cx="428625" cy="1588"/>
          </a:xfrm>
          <a:prstGeom prst="straightConnector1">
            <a:avLst/>
          </a:prstGeom>
          <a:ln w="19050" cmpd="sng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Box 1"/>
          <p:cNvSpPr txBox="1">
            <a:spLocks noChangeArrowheads="1"/>
          </p:cNvSpPr>
          <p:nvPr/>
        </p:nvSpPr>
        <p:spPr bwMode="auto">
          <a:xfrm>
            <a:off x="593725" y="215900"/>
            <a:ext cx="70739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3600" b="1">
                <a:latin typeface="华文隶书"/>
                <a:ea typeface="华文隶书"/>
                <a:cs typeface="Times New Roman" pitchFamily="18" charset="0"/>
              </a:rPr>
              <a:t>4. Genre and Writing Features</a:t>
            </a:r>
          </a:p>
        </p:txBody>
      </p:sp>
      <p:sp>
        <p:nvSpPr>
          <p:cNvPr id="10" name="矩形 9"/>
          <p:cNvSpPr/>
          <p:nvPr/>
        </p:nvSpPr>
        <p:spPr>
          <a:xfrm>
            <a:off x="428625" y="314325"/>
            <a:ext cx="139700" cy="365125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675" name="TextBox 11"/>
          <p:cNvSpPr txBox="1">
            <a:spLocks noChangeArrowheads="1"/>
          </p:cNvSpPr>
          <p:nvPr/>
        </p:nvSpPr>
        <p:spPr bwMode="auto">
          <a:xfrm>
            <a:off x="928688" y="857250"/>
            <a:ext cx="3571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Tx/>
              <a:buBlip>
                <a:blip r:embed="rId3"/>
              </a:buBlip>
            </a:pP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Contrast</a:t>
            </a:r>
            <a:endParaRPr lang="zh-CN" altLang="en-US" sz="28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425" y="2643188"/>
            <a:ext cx="1214438" cy="714375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Button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76600" y="3143250"/>
            <a:ext cx="1933575" cy="714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Psychological research</a:t>
            </a:r>
            <a:endParaRPr lang="zh-CN" alt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76600" y="2143125"/>
            <a:ext cx="1933575" cy="714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Practical joke</a:t>
            </a:r>
            <a:endParaRPr lang="zh-CN" alt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580063" y="2143125"/>
            <a:ext cx="1643062" cy="714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Immoral</a:t>
            </a:r>
            <a:r>
              <a:rPr lang="en-US" altLang="zh-CN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580063" y="3143250"/>
            <a:ext cx="1643062" cy="714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Intriguing</a:t>
            </a:r>
            <a:endParaRPr lang="zh-CN" alt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580313" y="3143250"/>
            <a:ext cx="1428750" cy="714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Receive</a:t>
            </a:r>
            <a:endParaRPr lang="zh-CN" alt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580313" y="2143125"/>
            <a:ext cx="1428750" cy="714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Resist</a:t>
            </a:r>
            <a:endParaRPr lang="zh-CN" alt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598613" y="2143125"/>
            <a:ext cx="1357312" cy="714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husband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598613" y="3143250"/>
            <a:ext cx="1357312" cy="714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wife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左大括号 32"/>
          <p:cNvSpPr/>
          <p:nvPr/>
        </p:nvSpPr>
        <p:spPr>
          <a:xfrm>
            <a:off x="1312863" y="2428875"/>
            <a:ext cx="285750" cy="1143000"/>
          </a:xfrm>
          <a:prstGeom prst="leftBrace">
            <a:avLst>
              <a:gd name="adj1" fmla="val 118094"/>
              <a:gd name="adj2" fmla="val 48993"/>
            </a:avLst>
          </a:prstGeom>
          <a:ln w="19050" cmpd="sng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右箭头 33"/>
          <p:cNvSpPr/>
          <p:nvPr/>
        </p:nvSpPr>
        <p:spPr>
          <a:xfrm>
            <a:off x="3027363" y="2428875"/>
            <a:ext cx="214312" cy="214313"/>
          </a:xfrm>
          <a:prstGeom prst="rightArrow">
            <a:avLst/>
          </a:prstGeom>
          <a:solidFill>
            <a:schemeClr val="accent2"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右箭头 34"/>
          <p:cNvSpPr/>
          <p:nvPr/>
        </p:nvSpPr>
        <p:spPr>
          <a:xfrm>
            <a:off x="3027363" y="3357563"/>
            <a:ext cx="214312" cy="214312"/>
          </a:xfrm>
          <a:prstGeom prst="rightArrow">
            <a:avLst/>
          </a:prstGeom>
          <a:solidFill>
            <a:schemeClr val="accent2"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右箭头 35"/>
          <p:cNvSpPr/>
          <p:nvPr/>
        </p:nvSpPr>
        <p:spPr>
          <a:xfrm>
            <a:off x="5294313" y="2428875"/>
            <a:ext cx="214312" cy="214313"/>
          </a:xfrm>
          <a:prstGeom prst="rightArrow">
            <a:avLst/>
          </a:prstGeom>
          <a:solidFill>
            <a:schemeClr val="accent2"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右箭头 36"/>
          <p:cNvSpPr/>
          <p:nvPr/>
        </p:nvSpPr>
        <p:spPr>
          <a:xfrm>
            <a:off x="7294563" y="2428875"/>
            <a:ext cx="214312" cy="214313"/>
          </a:xfrm>
          <a:prstGeom prst="rightArrow">
            <a:avLst/>
          </a:prstGeom>
          <a:solidFill>
            <a:schemeClr val="accent2"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右箭头 37"/>
          <p:cNvSpPr/>
          <p:nvPr/>
        </p:nvSpPr>
        <p:spPr>
          <a:xfrm>
            <a:off x="5294313" y="3429000"/>
            <a:ext cx="214312" cy="214313"/>
          </a:xfrm>
          <a:prstGeom prst="rightArrow">
            <a:avLst/>
          </a:prstGeom>
          <a:solidFill>
            <a:schemeClr val="accent2"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右箭头 38"/>
          <p:cNvSpPr/>
          <p:nvPr/>
        </p:nvSpPr>
        <p:spPr>
          <a:xfrm>
            <a:off x="7294563" y="3429000"/>
            <a:ext cx="214312" cy="214313"/>
          </a:xfrm>
          <a:prstGeom prst="rightArrow">
            <a:avLst/>
          </a:prstGeom>
          <a:solidFill>
            <a:schemeClr val="accent2"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Box 1"/>
          <p:cNvSpPr txBox="1">
            <a:spLocks noChangeArrowheads="1"/>
          </p:cNvSpPr>
          <p:nvPr/>
        </p:nvSpPr>
        <p:spPr bwMode="auto">
          <a:xfrm>
            <a:off x="593725" y="215900"/>
            <a:ext cx="7507288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3600" b="1">
                <a:latin typeface="华文隶书"/>
                <a:ea typeface="华文隶书"/>
                <a:cs typeface="Times New Roman" pitchFamily="18" charset="0"/>
              </a:rPr>
              <a:t>4. Genre and Writing Features</a:t>
            </a:r>
          </a:p>
        </p:txBody>
      </p:sp>
      <p:sp>
        <p:nvSpPr>
          <p:cNvPr id="10" name="矩形 9"/>
          <p:cNvSpPr/>
          <p:nvPr/>
        </p:nvSpPr>
        <p:spPr>
          <a:xfrm>
            <a:off x="428625" y="314325"/>
            <a:ext cx="139700" cy="365125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857250" y="857250"/>
            <a:ext cx="7286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Symbolism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071563" y="1857375"/>
            <a:ext cx="6572250" cy="461963"/>
          </a:xfrm>
          <a:prstGeom prst="rect">
            <a:avLst/>
          </a:prstGeom>
          <a:noFill/>
          <a:ln w="19050">
            <a:solidFill>
              <a:schemeClr val="bg1"/>
            </a:solidFill>
            <a:prstDash val="sysDash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Pressing the button</a:t>
            </a:r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:  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000500" y="1857375"/>
            <a:ext cx="42148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doing things that harm others  </a:t>
            </a:r>
            <a:endParaRPr lang="zh-CN" altLang="en-US" sz="24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84213" y="1071563"/>
            <a:ext cx="4602162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Look and think.</a:t>
            </a:r>
          </a:p>
        </p:txBody>
      </p:sp>
      <p:sp>
        <p:nvSpPr>
          <p:cNvPr id="5" name="矩形 4"/>
          <p:cNvSpPr/>
          <p:nvPr/>
        </p:nvSpPr>
        <p:spPr>
          <a:xfrm flipH="1">
            <a:off x="428625" y="1143000"/>
            <a:ext cx="142875" cy="287338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771" name="矩形 5"/>
          <p:cNvSpPr>
            <a:spLocks noChangeArrowheads="1"/>
          </p:cNvSpPr>
          <p:nvPr/>
        </p:nvSpPr>
        <p:spPr bwMode="auto">
          <a:xfrm>
            <a:off x="214313" y="142875"/>
            <a:ext cx="38290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Times New Roman" pitchFamily="18" charset="0"/>
                <a:ea typeface="华文隶书"/>
                <a:cs typeface="Times New Roman" pitchFamily="18" charset="0"/>
              </a:rPr>
              <a:t>5.  Critical Thinking 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55650" y="2500313"/>
            <a:ext cx="69850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Nobody can be excused for being indifferent to other people’s sufferings.</a:t>
            </a:r>
            <a:endParaRPr lang="zh-CN" altLang="en-US" sz="24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/>
        </p:nvGrpSpPr>
        <p:grpSpPr>
          <a:xfrm>
            <a:off x="3571868" y="1285867"/>
            <a:ext cx="2138588" cy="1928826"/>
            <a:chOff x="3513364" y="1265270"/>
            <a:chExt cx="2138588" cy="2001411"/>
          </a:xfrm>
          <a:solidFill>
            <a:srgbClr val="FFFF00"/>
          </a:solidFill>
        </p:grpSpPr>
        <p:sp>
          <p:nvSpPr>
            <p:cNvPr id="15" name="正五边形 14"/>
            <p:cNvSpPr>
              <a:spLocks noChangeAspect="1"/>
            </p:cNvSpPr>
            <p:nvPr/>
          </p:nvSpPr>
          <p:spPr>
            <a:xfrm rot="19549452">
              <a:off x="3513364" y="1265270"/>
              <a:ext cx="2138588" cy="2001411"/>
            </a:xfrm>
            <a:prstGeom prst="pent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078746" y="1858280"/>
              <a:ext cx="1506320" cy="894204"/>
            </a:xfrm>
            <a:prstGeom prst="rect">
              <a:avLst/>
            </a:prstGeom>
            <a:noFill/>
          </p:spPr>
          <p:txBody>
            <a:bodyPr lIns="0" tIns="0" rIns="0" bIns="0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隶书" panose="02010800040101010101" pitchFamily="2" charset="-122"/>
                  <a:ea typeface="华文隶书" panose="0201080004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隶书" panose="02010800040101010101" pitchFamily="2" charset="-122"/>
                  <a:ea typeface="华文隶书" panose="02010800040101010101" pitchFamily="2" charset="-122"/>
                  <a:cs typeface="Times New Roman" panose="02020603050405020304" pitchFamily="18" charset="0"/>
                </a:rPr>
                <a:t>Button,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隶书" panose="02010800040101010101" pitchFamily="2" charset="-122"/>
                  <a:ea typeface="华文隶书" panose="02010800040101010101" pitchFamily="2" charset="-122"/>
                  <a:cs typeface="Times New Roman" panose="02020603050405020304" pitchFamily="18" charset="0"/>
                </a:rPr>
                <a:t>Button</a:t>
              </a:r>
              <a:endPara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endParaRPr>
            </a:p>
          </p:txBody>
        </p:sp>
      </p:grpSp>
      <p:grpSp>
        <p:nvGrpSpPr>
          <p:cNvPr id="3" name="组合 1"/>
          <p:cNvGrpSpPr/>
          <p:nvPr/>
        </p:nvGrpSpPr>
        <p:grpSpPr>
          <a:xfrm>
            <a:off x="5143504" y="3071816"/>
            <a:ext cx="1583438" cy="1440000"/>
            <a:chOff x="4587218" y="2710496"/>
            <a:chExt cx="1583438" cy="1440000"/>
          </a:xfrm>
          <a:solidFill>
            <a:srgbClr val="00B0F0"/>
          </a:solidFill>
        </p:grpSpPr>
        <p:sp>
          <p:nvSpPr>
            <p:cNvPr id="17" name="正五边形 16"/>
            <p:cNvSpPr>
              <a:spLocks noChangeAspect="1"/>
            </p:cNvSpPr>
            <p:nvPr/>
          </p:nvSpPr>
          <p:spPr>
            <a:xfrm rot="8749452">
              <a:off x="4658656" y="2710496"/>
              <a:ext cx="1512000" cy="1440000"/>
            </a:xfrm>
            <a:prstGeom prst="pent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587218" y="3188537"/>
              <a:ext cx="1500198" cy="307777"/>
            </a:xfrm>
            <a:prstGeom prst="rect">
              <a:avLst/>
            </a:prstGeom>
            <a:noFill/>
          </p:spPr>
          <p:txBody>
            <a:bodyPr lIns="0" tIns="0" rIns="0" bIns="0" anchor="ctr">
              <a:spAutoFit/>
            </a:bodyPr>
            <a:lstStyle/>
            <a:p>
              <a:pPr algn="ctr" fontAlgn="auto">
                <a:lnSpc>
                  <a:spcPts val="24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华文隶书" panose="02010800040101010101" pitchFamily="2" charset="-122"/>
                  <a:cs typeface="Times New Roman" pitchFamily="18" charset="0"/>
                </a:rPr>
                <a:t> </a:t>
              </a:r>
              <a:r>
                <a:rPr lang="en-US" altLang="zh-CN" sz="2400" dirty="0">
                  <a:latin typeface="Times New Roman" pitchFamily="18" charset="0"/>
                  <a:ea typeface="华文隶书" panose="02010800040101010101" pitchFamily="2" charset="-122"/>
                  <a:cs typeface="Times New Roman" pitchFamily="18" charset="0"/>
                </a:rPr>
                <a:t>Theme</a:t>
              </a: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6072198" y="1071552"/>
            <a:ext cx="1571636" cy="1512000"/>
            <a:chOff x="5227514" y="1153178"/>
            <a:chExt cx="1571636" cy="1512000"/>
          </a:xfrm>
          <a:solidFill>
            <a:srgbClr val="00B0F0"/>
          </a:solidFill>
        </p:grpSpPr>
        <p:sp>
          <p:nvSpPr>
            <p:cNvPr id="19" name="正五边形 18"/>
            <p:cNvSpPr>
              <a:spLocks noChangeAspect="1"/>
            </p:cNvSpPr>
            <p:nvPr/>
          </p:nvSpPr>
          <p:spPr>
            <a:xfrm rot="4430411">
              <a:off x="5191514" y="1189178"/>
              <a:ext cx="1512000" cy="1440000"/>
            </a:xfrm>
            <a:prstGeom prst="pent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227514" y="1724682"/>
              <a:ext cx="1571636" cy="369332"/>
            </a:xfrm>
            <a:prstGeom prst="rect">
              <a:avLst/>
            </a:prstGeom>
            <a:noFill/>
          </p:spPr>
          <p:txBody>
            <a:bodyPr lIns="0" tIns="0" rIns="0" bIns="0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Times New Roman" pitchFamily="18" charset="0"/>
                  <a:ea typeface="华文隶书" panose="02010800040101010101" pitchFamily="2" charset="-122"/>
                  <a:cs typeface="Times New Roman" pitchFamily="18" charset="0"/>
                </a:rPr>
                <a:t>Main idea</a:t>
              </a:r>
              <a:endParaRPr lang="zh-CN" altLang="en-US" sz="2400" dirty="0"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857356" y="1071552"/>
            <a:ext cx="1440000" cy="1512000"/>
            <a:chOff x="2598210" y="978332"/>
            <a:chExt cx="1440000" cy="1512000"/>
          </a:xfrm>
          <a:solidFill>
            <a:srgbClr val="00B0F0"/>
          </a:solidFill>
        </p:grpSpPr>
        <p:sp>
          <p:nvSpPr>
            <p:cNvPr id="16" name="正五边形 15"/>
            <p:cNvSpPr>
              <a:spLocks noChangeAspect="1"/>
            </p:cNvSpPr>
            <p:nvPr/>
          </p:nvSpPr>
          <p:spPr>
            <a:xfrm rot="17422575">
              <a:off x="2562210" y="1014332"/>
              <a:ext cx="1512000" cy="1440000"/>
            </a:xfrm>
            <a:prstGeom prst="pent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812524" y="1335522"/>
              <a:ext cx="1214446" cy="615553"/>
            </a:xfrm>
            <a:prstGeom prst="rect">
              <a:avLst/>
            </a:prstGeom>
            <a:noFill/>
          </p:spPr>
          <p:txBody>
            <a:bodyPr lIns="0" tIns="0" rIns="0" bIns="0" anchor="ctr">
              <a:spAutoFit/>
            </a:bodyPr>
            <a:lstStyle/>
            <a:p>
              <a:pPr fontAlgn="auto">
                <a:lnSpc>
                  <a:spcPts val="24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隶书" panose="02010800040101010101" pitchFamily="2" charset="-122"/>
                  <a:ea typeface="华文隶书" panose="0201080004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dirty="0">
                  <a:latin typeface="Times New Roman" pitchFamily="18" charset="0"/>
                  <a:ea typeface="华文隶书" panose="02010800040101010101" pitchFamily="2" charset="-122"/>
                  <a:cs typeface="Times New Roman" pitchFamily="18" charset="0"/>
                </a:rPr>
                <a:t>Critical   thinking</a:t>
              </a: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142875" y="142875"/>
            <a:ext cx="3071813" cy="579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隶书"/>
                <a:cs typeface="Times New Roman" pitchFamily="18" charset="0"/>
              </a:rPr>
              <a:t> </a:t>
            </a:r>
            <a:r>
              <a:rPr lang="en-US" altLang="zh-CN" sz="3200" b="1">
                <a:latin typeface="Times New Roman" pitchFamily="18" charset="0"/>
                <a:ea typeface="华文隶书"/>
                <a:cs typeface="Times New Roman" pitchFamily="18" charset="0"/>
              </a:rPr>
              <a:t>6. Summary</a:t>
            </a:r>
          </a:p>
        </p:txBody>
      </p:sp>
      <p:grpSp>
        <p:nvGrpSpPr>
          <p:cNvPr id="6" name="组合 1"/>
          <p:cNvGrpSpPr/>
          <p:nvPr/>
        </p:nvGrpSpPr>
        <p:grpSpPr>
          <a:xfrm>
            <a:off x="2357422" y="3143254"/>
            <a:ext cx="1928826" cy="1440000"/>
            <a:chOff x="4444342" y="2710496"/>
            <a:chExt cx="1928826" cy="1440000"/>
          </a:xfrm>
          <a:solidFill>
            <a:srgbClr val="00B0F0"/>
          </a:solidFill>
        </p:grpSpPr>
        <p:sp>
          <p:nvSpPr>
            <p:cNvPr id="21" name="正五边形 20"/>
            <p:cNvSpPr>
              <a:spLocks noChangeAspect="1"/>
            </p:cNvSpPr>
            <p:nvPr/>
          </p:nvSpPr>
          <p:spPr>
            <a:xfrm rot="8749452">
              <a:off x="4658656" y="2710496"/>
              <a:ext cx="1512000" cy="1440000"/>
            </a:xfrm>
            <a:prstGeom prst="pent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444342" y="3001013"/>
              <a:ext cx="1928826" cy="615553"/>
            </a:xfrm>
            <a:prstGeom prst="rect">
              <a:avLst/>
            </a:prstGeom>
            <a:noFill/>
          </p:spPr>
          <p:txBody>
            <a:bodyPr lIns="0" tIns="0" rIns="0" bIns="0" anchor="ctr">
              <a:spAutoFit/>
            </a:bodyPr>
            <a:lstStyle/>
            <a:p>
              <a:pPr algn="ctr" fontAlgn="auto">
                <a:lnSpc>
                  <a:spcPts val="24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Times New Roman" pitchFamily="18" charset="0"/>
                  <a:ea typeface="华文隶书" panose="02010800040101010101" pitchFamily="2" charset="-122"/>
                  <a:cs typeface="Times New Roman" pitchFamily="18" charset="0"/>
                </a:rPr>
                <a:t>Genre and writing features</a:t>
              </a:r>
            </a:p>
          </p:txBody>
        </p:sp>
      </p:grp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39750" y="268288"/>
            <a:ext cx="3662363" cy="57943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3200" b="1">
                <a:latin typeface="华文隶书"/>
                <a:ea typeface="华文隶书"/>
                <a:cs typeface="华文隶书"/>
              </a:rPr>
              <a:t>7. </a:t>
            </a:r>
            <a:r>
              <a:rPr lang="en-US" altLang="zh-CN" sz="3200" b="1">
                <a:latin typeface="Times New Roman" pitchFamily="18" charset="0"/>
                <a:ea typeface="华文隶书"/>
                <a:cs typeface="Times New Roman" pitchFamily="18" charset="0"/>
              </a:rPr>
              <a:t>Assignments</a:t>
            </a:r>
          </a:p>
        </p:txBody>
      </p:sp>
      <p:sp>
        <p:nvSpPr>
          <p:cNvPr id="35842" name="Rectangle 1"/>
          <p:cNvSpPr>
            <a:spLocks noChangeArrowheads="1"/>
          </p:cNvSpPr>
          <p:nvPr/>
        </p:nvSpPr>
        <p:spPr bwMode="auto">
          <a:xfrm>
            <a:off x="642938" y="1000125"/>
            <a:ext cx="9001125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1) Write an essay of  about 150 words about your understanding on “</a:t>
            </a:r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Button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”.</a:t>
            </a:r>
            <a:endParaRPr lang="zh-CN" altLang="en-US" sz="240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 </a:t>
            </a:r>
            <a:endParaRPr lang="zh-CN" altLang="en-US" sz="240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2) Watch the powerful movie called</a:t>
            </a:r>
            <a:r>
              <a:rPr lang="en-US" altLang="zh-CN" sz="2400" b="1" i="1">
                <a:latin typeface="Times New Roman" pitchFamily="18" charset="0"/>
                <a:cs typeface="Times New Roman" pitchFamily="18" charset="0"/>
              </a:rPr>
              <a:t> What Dreams May Come </a:t>
            </a:r>
          </a:p>
          <a:p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en-US" sz="2400" b="1">
                <a:latin typeface="Times New Roman" pitchFamily="18" charset="0"/>
                <a:cs typeface="Times New Roman" pitchFamily="18" charset="0"/>
              </a:rPr>
              <a:t>美梦成真</a:t>
            </a:r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after class to better understand fantasy.</a:t>
            </a:r>
            <a:endParaRPr lang="zh-CN" altLang="en-US" sz="24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928938" y="1563688"/>
            <a:ext cx="5414962" cy="11080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Thanks</a:t>
            </a:r>
            <a:r>
              <a:rPr lang="zh-CN" altLang="en-US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！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625" y="280988"/>
            <a:ext cx="2857500" cy="64611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rgbClr val="0070C0"/>
                </a:solidFill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Objectives 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57188" y="1439863"/>
            <a:ext cx="8643937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1. To understand the main idea and the theme of the text</a:t>
            </a:r>
          </a:p>
          <a:p>
            <a:pPr marL="457200" indent="-457200">
              <a:lnSpc>
                <a:spcPct val="150000"/>
              </a:lnSpc>
            </a:pPr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2. To learn the genre and writing features</a:t>
            </a:r>
          </a:p>
          <a:p>
            <a:pPr marL="457200" indent="-457200">
              <a:lnSpc>
                <a:spcPct val="150000"/>
              </a:lnSpc>
            </a:pPr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3. To cultivate the critical thinking ability</a:t>
            </a:r>
          </a:p>
          <a:p>
            <a:pPr marL="457200" indent="-457200"/>
            <a:endParaRPr lang="en-US" altLang="zh-CN" sz="22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Box 4"/>
          <p:cNvSpPr txBox="1">
            <a:spLocks noChangeArrowheads="1"/>
          </p:cNvSpPr>
          <p:nvPr/>
        </p:nvSpPr>
        <p:spPr bwMode="auto">
          <a:xfrm>
            <a:off x="539750" y="195263"/>
            <a:ext cx="25923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Calibri" pitchFamily="34" charset="0"/>
              </a:rPr>
              <a:t>1. Background</a:t>
            </a:r>
            <a:endParaRPr lang="zh-CN" altLang="en-US" sz="28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5362" name="TextBox 6"/>
          <p:cNvSpPr txBox="1">
            <a:spLocks noChangeArrowheads="1"/>
          </p:cNvSpPr>
          <p:nvPr/>
        </p:nvSpPr>
        <p:spPr bwMode="auto">
          <a:xfrm>
            <a:off x="3563938" y="195263"/>
            <a:ext cx="1785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3600" b="1">
                <a:latin typeface="Calibri" pitchFamily="34" charset="0"/>
              </a:rPr>
              <a:t>Author</a:t>
            </a:r>
          </a:p>
        </p:txBody>
      </p:sp>
      <p:sp>
        <p:nvSpPr>
          <p:cNvPr id="15363" name="Rectangle 3"/>
          <p:cNvSpPr txBox="1">
            <a:spLocks noChangeArrowheads="1"/>
          </p:cNvSpPr>
          <p:nvPr/>
        </p:nvSpPr>
        <p:spPr bwMode="auto">
          <a:xfrm>
            <a:off x="890588" y="1028700"/>
            <a:ext cx="2824162" cy="181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endParaRPr lang="en-US" altLang="zh-CN" sz="3200">
              <a:latin typeface="Calibri" pitchFamily="34" charset="0"/>
            </a:endParaRPr>
          </a:p>
        </p:txBody>
      </p:sp>
      <p:sp>
        <p:nvSpPr>
          <p:cNvPr id="15364" name="矩形 42"/>
          <p:cNvSpPr>
            <a:spLocks noChangeArrowheads="1"/>
          </p:cNvSpPr>
          <p:nvPr/>
        </p:nvSpPr>
        <p:spPr bwMode="auto">
          <a:xfrm>
            <a:off x="6084888" y="2733675"/>
            <a:ext cx="3059112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latin typeface="Calibri" pitchFamily="34" charset="0"/>
              </a:rPr>
              <a:t>Richard Matheson</a:t>
            </a:r>
          </a:p>
          <a:p>
            <a:pPr algn="ctr"/>
            <a:r>
              <a:rPr lang="en-US" altLang="zh-CN" sz="2400">
                <a:latin typeface="Calibri" pitchFamily="34" charset="0"/>
              </a:rPr>
              <a:t>(1926-)</a:t>
            </a:r>
            <a:endParaRPr lang="zh-CN" altLang="en-US" sz="2400">
              <a:latin typeface="Calibri" pitchFamily="34" charset="0"/>
            </a:endParaRPr>
          </a:p>
        </p:txBody>
      </p:sp>
      <p:sp>
        <p:nvSpPr>
          <p:cNvPr id="44" name="Rectangle 17"/>
          <p:cNvSpPr txBox="1">
            <a:spLocks noChangeArrowheads="1"/>
          </p:cNvSpPr>
          <p:nvPr/>
        </p:nvSpPr>
        <p:spPr>
          <a:xfrm>
            <a:off x="735013" y="2247900"/>
            <a:ext cx="6429375" cy="2482850"/>
          </a:xfrm>
          <a:prstGeom prst="rect">
            <a:avLst/>
          </a:prstGeom>
          <a:effectLst>
            <a:outerShdw sx="1000" sy="1000" algn="ctr" rotWithShape="0">
              <a:schemeClr val="bg2"/>
            </a:outerShdw>
          </a:effectLst>
        </p:spPr>
        <p:txBody>
          <a:bodyPr/>
          <a:lstStyle/>
          <a:p>
            <a:pPr>
              <a:buFont typeface="Wingdings" pitchFamily="2" charset="2"/>
              <a:buChar char="u"/>
              <a:defRPr/>
            </a:pPr>
            <a:r>
              <a:rPr lang="en-US" altLang="zh-CN" sz="2000">
                <a:latin typeface="Calibri" pitchFamily="34" charset="0"/>
              </a:rPr>
              <a:t>Born on Feb. 20, 1926 in New Jersey to Norwegian immigrants parents</a:t>
            </a:r>
          </a:p>
          <a:p>
            <a:pPr>
              <a:buFont typeface="Wingdings" pitchFamily="2" charset="2"/>
              <a:buChar char="u"/>
              <a:defRPr/>
            </a:pPr>
            <a:r>
              <a:rPr lang="en-US" altLang="zh-CN" sz="2000">
                <a:latin typeface="Calibri" pitchFamily="34" charset="0"/>
              </a:rPr>
              <a:t>Raised in Brooklyn, New York</a:t>
            </a:r>
          </a:p>
          <a:p>
            <a:pPr>
              <a:buFont typeface="Wingdings" pitchFamily="2" charset="2"/>
              <a:buChar char="u"/>
              <a:defRPr/>
            </a:pPr>
            <a:r>
              <a:rPr lang="en-US" altLang="zh-CN" sz="2000">
                <a:latin typeface="Calibri" pitchFamily="34" charset="0"/>
              </a:rPr>
              <a:t>Served as an infantry soldier in WWII</a:t>
            </a:r>
          </a:p>
          <a:p>
            <a:pPr>
              <a:buFont typeface="Wingdings" pitchFamily="2" charset="2"/>
              <a:buChar char="u"/>
              <a:defRPr/>
            </a:pPr>
            <a:r>
              <a:rPr lang="en-US" altLang="zh-CN" sz="2000">
                <a:latin typeface="Calibri" pitchFamily="34" charset="0"/>
              </a:rPr>
              <a:t>Bachelor in journalism from the University of Missouri in1949</a:t>
            </a:r>
          </a:p>
          <a:p>
            <a:pPr>
              <a:buFont typeface="Wingdings" pitchFamily="2" charset="2"/>
              <a:buChar char="u"/>
              <a:defRPr/>
            </a:pPr>
            <a:r>
              <a:rPr lang="en-US" altLang="zh-CN" sz="2000">
                <a:latin typeface="Calibri" pitchFamily="34" charset="0"/>
              </a:rPr>
              <a:t>Moved to California in 1951, married in 1952, had four children, three of whom were fiction and screenplay writers </a:t>
            </a:r>
          </a:p>
          <a:p>
            <a:pPr>
              <a:spcBef>
                <a:spcPct val="20000"/>
              </a:spcBef>
              <a:buFont typeface="Wingdings" pitchFamily="2" charset="2"/>
              <a:buChar char="u"/>
              <a:defRPr/>
            </a:pPr>
            <a:endParaRPr lang="en-US" altLang="zh-CN" sz="2000">
              <a:latin typeface="Calibri" pitchFamily="34" charset="0"/>
            </a:endParaRPr>
          </a:p>
        </p:txBody>
      </p:sp>
      <p:sp>
        <p:nvSpPr>
          <p:cNvPr id="15366" name="TextBox 13"/>
          <p:cNvSpPr txBox="1">
            <a:spLocks noChangeArrowheads="1"/>
          </p:cNvSpPr>
          <p:nvPr/>
        </p:nvSpPr>
        <p:spPr bwMode="auto">
          <a:xfrm rot="-5400000">
            <a:off x="-1105694" y="2302670"/>
            <a:ext cx="3000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His Life</a:t>
            </a:r>
            <a:endParaRPr lang="zh-CN" altLang="en-US" sz="3600" b="1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15367" name="内容占位符 6" descr="Richard-Matheson-author.jpg"/>
          <p:cNvPicPr>
            <a:picLocks noGrp="1" noChangeAspect="1"/>
          </p:cNvPicPr>
          <p:nvPr>
            <p:ph sz="quarter"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156325" y="627063"/>
            <a:ext cx="2987675" cy="211613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9" name="内容占位符 4"/>
          <p:cNvSpPr>
            <a:spLocks noGrp="1"/>
          </p:cNvSpPr>
          <p:nvPr>
            <p:ph sz="quarter" idx="4294967295"/>
          </p:nvPr>
        </p:nvSpPr>
        <p:spPr bwMode="auto">
          <a:xfrm>
            <a:off x="900113" y="915988"/>
            <a:ext cx="4679950" cy="1111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zh-CN" sz="2000" b="1" smtClean="0"/>
              <a:t>American author &amp; screenwriter</a:t>
            </a:r>
          </a:p>
          <a:p>
            <a:pPr eaLnBrk="1" hangingPunct="1"/>
            <a:r>
              <a:rPr lang="en-US" altLang="zh-CN" sz="2000" b="1" smtClean="0"/>
              <a:t>Fantasy, horror, science fiction</a:t>
            </a:r>
          </a:p>
          <a:p>
            <a:pPr eaLnBrk="1" hangingPunct="1"/>
            <a:r>
              <a:rPr lang="en-US" altLang="zh-CN" sz="2000" b="1" smtClean="0"/>
              <a:t>Wide adaptation of his works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4"/>
          <p:cNvSpPr txBox="1">
            <a:spLocks noChangeArrowheads="1"/>
          </p:cNvSpPr>
          <p:nvPr/>
        </p:nvSpPr>
        <p:spPr bwMode="auto">
          <a:xfrm>
            <a:off x="611188" y="268288"/>
            <a:ext cx="25923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Calibri" pitchFamily="34" charset="0"/>
              </a:rPr>
              <a:t>1. Background</a:t>
            </a:r>
            <a:endParaRPr lang="zh-CN" altLang="en-US" sz="28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6386" name="TextBox 12"/>
          <p:cNvSpPr txBox="1">
            <a:spLocks noChangeArrowheads="1"/>
          </p:cNvSpPr>
          <p:nvPr/>
        </p:nvSpPr>
        <p:spPr bwMode="auto">
          <a:xfrm rot="-5400000">
            <a:off x="-1105694" y="2302670"/>
            <a:ext cx="3000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His Works</a:t>
            </a:r>
            <a:endParaRPr lang="zh-CN" altLang="en-US" sz="36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6387" name="TextBox 13"/>
          <p:cNvSpPr txBox="1">
            <a:spLocks noChangeArrowheads="1"/>
          </p:cNvSpPr>
          <p:nvPr/>
        </p:nvSpPr>
        <p:spPr bwMode="auto">
          <a:xfrm>
            <a:off x="3563938" y="195263"/>
            <a:ext cx="1785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3600" b="1">
                <a:latin typeface="Calibri" pitchFamily="34" charset="0"/>
              </a:rPr>
              <a:t>Author</a:t>
            </a:r>
          </a:p>
        </p:txBody>
      </p:sp>
      <p:sp>
        <p:nvSpPr>
          <p:cNvPr id="16388" name="矩形 16"/>
          <p:cNvSpPr>
            <a:spLocks noChangeArrowheads="1"/>
          </p:cNvSpPr>
          <p:nvPr/>
        </p:nvSpPr>
        <p:spPr bwMode="auto">
          <a:xfrm>
            <a:off x="900113" y="946150"/>
            <a:ext cx="7993062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altLang="zh-CN" b="1">
                <a:latin typeface="Calibri" pitchFamily="34" charset="0"/>
              </a:rPr>
              <a:t>A prolific writer</a:t>
            </a:r>
            <a:r>
              <a:rPr lang="en-US" altLang="zh-CN">
                <a:latin typeface="Calibri" pitchFamily="34" charset="0"/>
              </a:rPr>
              <a:t>: 28 novels, 19 short story collections, 19 movie scripts, and 33 TV screenplays</a:t>
            </a:r>
          </a:p>
          <a:p>
            <a:pPr>
              <a:buFont typeface="Wingdings" pitchFamily="2" charset="2"/>
              <a:buChar char="Ø"/>
            </a:pPr>
            <a:r>
              <a:rPr lang="en-US" altLang="zh-CN" b="1">
                <a:latin typeface="Calibri" pitchFamily="34" charset="0"/>
              </a:rPr>
              <a:t>An extended writing career</a:t>
            </a:r>
            <a:r>
              <a:rPr lang="en-US" altLang="zh-CN">
                <a:latin typeface="Calibri" pitchFamily="34" charset="0"/>
              </a:rPr>
              <a:t>: first short story in 1951, and latest novel in 2011</a:t>
            </a:r>
          </a:p>
          <a:p>
            <a:pPr>
              <a:buFont typeface="Wingdings" pitchFamily="2" charset="2"/>
              <a:buChar char="Ø"/>
            </a:pPr>
            <a:r>
              <a:rPr lang="en-US" altLang="zh-CN">
                <a:latin typeface="Calibri" pitchFamily="34" charset="0"/>
              </a:rPr>
              <a:t>Author of a list of </a:t>
            </a:r>
            <a:r>
              <a:rPr lang="en-US" altLang="zh-CN" b="1" i="1">
                <a:latin typeface="Calibri" pitchFamily="34" charset="0"/>
              </a:rPr>
              <a:t>Times</a:t>
            </a:r>
            <a:r>
              <a:rPr lang="en-US" altLang="zh-CN" b="1">
                <a:latin typeface="Calibri" pitchFamily="34" charset="0"/>
              </a:rPr>
              <a:t> Best Sellers</a:t>
            </a:r>
          </a:p>
          <a:p>
            <a:pPr>
              <a:buFont typeface="Wingdings" pitchFamily="2" charset="2"/>
              <a:buChar char="Ø"/>
            </a:pPr>
            <a:r>
              <a:rPr lang="en-US" altLang="zh-CN" b="1">
                <a:latin typeface="Calibri" pitchFamily="34" charset="0"/>
              </a:rPr>
              <a:t>Screenplays and adaptations</a:t>
            </a:r>
            <a:r>
              <a:rPr lang="en-US" altLang="zh-CN">
                <a:latin typeface="Calibri" pitchFamily="34" charset="0"/>
              </a:rPr>
              <a:t>: </a:t>
            </a:r>
          </a:p>
          <a:p>
            <a:pPr lvl="1">
              <a:buFont typeface="Wingdings" pitchFamily="2" charset="2"/>
              <a:buChar char="ü"/>
            </a:pPr>
            <a:r>
              <a:rPr lang="en-US" altLang="zh-CN">
                <a:latin typeface="Calibri" pitchFamily="34" charset="0"/>
              </a:rPr>
              <a:t>16 episodes for </a:t>
            </a:r>
            <a:r>
              <a:rPr lang="en-US" altLang="zh-CN" i="1">
                <a:latin typeface="Calibri" pitchFamily="34" charset="0"/>
              </a:rPr>
              <a:t>The Twilight Zone </a:t>
            </a:r>
            <a:r>
              <a:rPr lang="en-US" altLang="zh-CN">
                <a:latin typeface="Calibri" pitchFamily="34" charset="0"/>
              </a:rPr>
              <a:t>(</a:t>
            </a:r>
            <a:r>
              <a:rPr lang="en-US" altLang="zh-CN" i="1">
                <a:latin typeface="Calibri" pitchFamily="34" charset="0"/>
              </a:rPr>
              <a:t>1</a:t>
            </a:r>
            <a:r>
              <a:rPr lang="en-US" altLang="zh-CN">
                <a:latin typeface="Calibri" pitchFamily="34" charset="0"/>
              </a:rPr>
              <a:t>959-1964) </a:t>
            </a:r>
          </a:p>
          <a:p>
            <a:pPr lvl="1">
              <a:buFont typeface="Wingdings" pitchFamily="2" charset="2"/>
              <a:buChar char="ü"/>
            </a:pPr>
            <a:r>
              <a:rPr lang="en-US" altLang="zh-CN">
                <a:latin typeface="Calibri" pitchFamily="34" charset="0"/>
              </a:rPr>
              <a:t>“Button, Button” for </a:t>
            </a:r>
            <a:r>
              <a:rPr lang="en-US" altLang="zh-CN" i="1">
                <a:latin typeface="Calibri" pitchFamily="34" charset="0"/>
              </a:rPr>
              <a:t>The Twilight Zone </a:t>
            </a:r>
            <a:r>
              <a:rPr lang="en-US" altLang="zh-CN">
                <a:latin typeface="Calibri" pitchFamily="34" charset="0"/>
              </a:rPr>
              <a:t>(1986)</a:t>
            </a:r>
          </a:p>
          <a:p>
            <a:pPr lvl="1">
              <a:buFont typeface="Wingdings" pitchFamily="2" charset="2"/>
              <a:buChar char="ü"/>
            </a:pPr>
            <a:r>
              <a:rPr lang="en-US" altLang="zh-CN">
                <a:latin typeface="Calibri" pitchFamily="34" charset="0"/>
              </a:rPr>
              <a:t>Episode for </a:t>
            </a:r>
            <a:r>
              <a:rPr lang="en-US" altLang="zh-CN" i="1">
                <a:latin typeface="Calibri" pitchFamily="34" charset="0"/>
              </a:rPr>
              <a:t>Star Trek</a:t>
            </a:r>
          </a:p>
          <a:p>
            <a:pPr lvl="1">
              <a:buFont typeface="Wingdings" pitchFamily="2" charset="2"/>
              <a:buChar char="ü"/>
            </a:pPr>
            <a:r>
              <a:rPr lang="en-US" altLang="zh-CN">
                <a:latin typeface="Calibri" pitchFamily="34" charset="0"/>
              </a:rPr>
              <a:t>Major film adaptations:</a:t>
            </a:r>
          </a:p>
          <a:p>
            <a:pPr lvl="1">
              <a:buFont typeface="Arial" charset="0"/>
              <a:buChar char="•"/>
            </a:pPr>
            <a:r>
              <a:rPr lang="en-US" altLang="zh-CN" i="1">
                <a:latin typeface="Calibri" pitchFamily="34" charset="0"/>
              </a:rPr>
              <a:t>The Incredible Shrinking Man </a:t>
            </a:r>
            <a:r>
              <a:rPr lang="en-US" altLang="zh-CN">
                <a:latin typeface="Calibri" pitchFamily="34" charset="0"/>
              </a:rPr>
              <a:t>(1955) from </a:t>
            </a:r>
            <a:r>
              <a:rPr lang="en-US" altLang="zh-CN" i="1">
                <a:latin typeface="Calibri" pitchFamily="34" charset="0"/>
              </a:rPr>
              <a:t>The Shrinking Man</a:t>
            </a:r>
          </a:p>
          <a:p>
            <a:pPr lvl="1">
              <a:buFont typeface="Arial" charset="0"/>
              <a:buChar char="•"/>
            </a:pPr>
            <a:r>
              <a:rPr lang="en-US" altLang="zh-CN" i="1">
                <a:latin typeface="Calibri" pitchFamily="34" charset="0"/>
              </a:rPr>
              <a:t>The Last Man on Earth </a:t>
            </a:r>
            <a:r>
              <a:rPr lang="en-US" altLang="zh-CN">
                <a:latin typeface="Calibri" pitchFamily="34" charset="0"/>
              </a:rPr>
              <a:t>(1964)/</a:t>
            </a:r>
            <a:r>
              <a:rPr lang="en-US" altLang="zh-CN" i="1">
                <a:latin typeface="Calibri" pitchFamily="34" charset="0"/>
              </a:rPr>
              <a:t>The Omega Man </a:t>
            </a:r>
            <a:r>
              <a:rPr lang="en-US" altLang="zh-CN">
                <a:latin typeface="Calibri" pitchFamily="34" charset="0"/>
              </a:rPr>
              <a:t>(1971)/</a:t>
            </a:r>
            <a:r>
              <a:rPr lang="en-US" altLang="zh-CN" i="1">
                <a:latin typeface="Calibri" pitchFamily="34" charset="0"/>
              </a:rPr>
              <a:t>I am Legend </a:t>
            </a:r>
            <a:r>
              <a:rPr lang="en-US" altLang="zh-CN">
                <a:latin typeface="Calibri" pitchFamily="34" charset="0"/>
              </a:rPr>
              <a:t>(2007) from </a:t>
            </a:r>
            <a:r>
              <a:rPr lang="en-US" altLang="zh-CN" i="1">
                <a:latin typeface="Calibri" pitchFamily="34" charset="0"/>
              </a:rPr>
              <a:t>I am Legend</a:t>
            </a:r>
          </a:p>
          <a:p>
            <a:pPr lvl="1">
              <a:buFont typeface="Arial" charset="0"/>
              <a:buChar char="•"/>
            </a:pPr>
            <a:r>
              <a:rPr lang="en-US" altLang="zh-CN" i="1">
                <a:latin typeface="Calibri" pitchFamily="34" charset="0"/>
              </a:rPr>
              <a:t>The Box </a:t>
            </a:r>
            <a:r>
              <a:rPr lang="en-US" altLang="zh-CN">
                <a:latin typeface="Calibri" pitchFamily="34" charset="0"/>
              </a:rPr>
              <a:t>(2009) from “Button, Button”</a:t>
            </a:r>
            <a:endParaRPr lang="zh-CN" altLang="en-US">
              <a:latin typeface="Calibri" pitchFamily="34" charset="0"/>
            </a:endParaRPr>
          </a:p>
          <a:p>
            <a:endParaRPr lang="en-US" altLang="zh-CN">
              <a:latin typeface="Calibri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Box 4"/>
          <p:cNvSpPr txBox="1">
            <a:spLocks noChangeArrowheads="1"/>
          </p:cNvSpPr>
          <p:nvPr/>
        </p:nvSpPr>
        <p:spPr bwMode="auto">
          <a:xfrm>
            <a:off x="468313" y="268288"/>
            <a:ext cx="27352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Calibri" pitchFamily="34" charset="0"/>
              </a:rPr>
              <a:t>1. Background</a:t>
            </a:r>
            <a:endParaRPr lang="zh-CN" altLang="en-US" sz="28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7410" name="Rectangle 3"/>
          <p:cNvSpPr txBox="1">
            <a:spLocks noChangeArrowheads="1"/>
          </p:cNvSpPr>
          <p:nvPr/>
        </p:nvSpPr>
        <p:spPr bwMode="auto">
          <a:xfrm>
            <a:off x="900113" y="950913"/>
            <a:ext cx="4262437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Wingdings" pitchFamily="2" charset="2"/>
              <a:buChar char="u"/>
            </a:pPr>
            <a:r>
              <a:rPr lang="en-US" altLang="zh-CN" sz="2000">
                <a:latin typeface="Calibri" pitchFamily="34" charset="0"/>
              </a:rPr>
              <a:t>Edgar Award from the Mystery Writers of America, 1973</a:t>
            </a:r>
          </a:p>
          <a:p>
            <a:pPr>
              <a:buFont typeface="Wingdings" pitchFamily="2" charset="2"/>
              <a:buChar char="u"/>
            </a:pPr>
            <a:r>
              <a:rPr lang="en-US" altLang="zh-CN" sz="2000">
                <a:latin typeface="Calibri" pitchFamily="34" charset="0"/>
              </a:rPr>
              <a:t>World Fantasy Ward for Best Novel (</a:t>
            </a:r>
            <a:r>
              <a:rPr lang="en-US" altLang="zh-CN" sz="2000" i="1">
                <a:latin typeface="Calibri" pitchFamily="34" charset="0"/>
              </a:rPr>
              <a:t>Bid Time Return</a:t>
            </a:r>
            <a:r>
              <a:rPr lang="en-US" altLang="zh-CN" sz="2000">
                <a:latin typeface="Calibri" pitchFamily="34" charset="0"/>
              </a:rPr>
              <a:t>), 1976</a:t>
            </a:r>
          </a:p>
          <a:p>
            <a:pPr>
              <a:buFont typeface="Wingdings" pitchFamily="2" charset="2"/>
              <a:buChar char="u"/>
            </a:pPr>
            <a:r>
              <a:rPr lang="en-US" altLang="zh-CN" sz="2000">
                <a:latin typeface="Calibri" pitchFamily="34" charset="0"/>
              </a:rPr>
              <a:t>World Fantasy Award for Lifetime Achievement Award, 1984</a:t>
            </a:r>
          </a:p>
          <a:p>
            <a:pPr>
              <a:buFont typeface="Wingdings" pitchFamily="2" charset="2"/>
              <a:buChar char="u"/>
            </a:pPr>
            <a:r>
              <a:rPr lang="en-US" altLang="zh-CN" sz="2000">
                <a:latin typeface="Calibri" pitchFamily="34" charset="0"/>
              </a:rPr>
              <a:t>World Fantasy Award for Best Collection (</a:t>
            </a:r>
            <a:r>
              <a:rPr lang="en-US" altLang="zh-CN" sz="2000" i="1">
                <a:latin typeface="Calibri" pitchFamily="34" charset="0"/>
              </a:rPr>
              <a:t>Richard Matheson: Collected Short Stories</a:t>
            </a:r>
            <a:r>
              <a:rPr lang="en-US" altLang="zh-CN" sz="2000">
                <a:latin typeface="Calibri" pitchFamily="34" charset="0"/>
              </a:rPr>
              <a:t>), 1990 </a:t>
            </a:r>
          </a:p>
          <a:p>
            <a:pPr>
              <a:buFont typeface="Wingdings" pitchFamily="2" charset="2"/>
              <a:buChar char="u"/>
            </a:pPr>
            <a:r>
              <a:rPr lang="en-US" altLang="zh-CN" sz="2000">
                <a:latin typeface="Calibri" pitchFamily="34" charset="0"/>
              </a:rPr>
              <a:t>Inducted into the Science Fiction Hall of Fame, 2010</a:t>
            </a:r>
          </a:p>
          <a:p>
            <a:pPr>
              <a:spcBef>
                <a:spcPct val="20000"/>
              </a:spcBef>
              <a:buFont typeface="Wingdings" pitchFamily="2" charset="2"/>
              <a:buChar char="u"/>
            </a:pPr>
            <a:endParaRPr lang="en-US" altLang="zh-CN" sz="2000">
              <a:latin typeface="Calibri" pitchFamily="34" charset="0"/>
            </a:endParaRPr>
          </a:p>
        </p:txBody>
      </p:sp>
      <p:sp>
        <p:nvSpPr>
          <p:cNvPr id="17411" name="TextBox 11"/>
          <p:cNvSpPr txBox="1">
            <a:spLocks noChangeArrowheads="1"/>
          </p:cNvSpPr>
          <p:nvPr/>
        </p:nvSpPr>
        <p:spPr bwMode="auto">
          <a:xfrm>
            <a:off x="3571875" y="0"/>
            <a:ext cx="1785938" cy="48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3600" b="1">
                <a:latin typeface="Calibri" pitchFamily="34" charset="0"/>
              </a:rPr>
              <a:t>Author</a:t>
            </a:r>
          </a:p>
        </p:txBody>
      </p:sp>
      <p:sp>
        <p:nvSpPr>
          <p:cNvPr id="17412" name="TextBox 12"/>
          <p:cNvSpPr txBox="1">
            <a:spLocks noChangeArrowheads="1"/>
          </p:cNvSpPr>
          <p:nvPr/>
        </p:nvSpPr>
        <p:spPr bwMode="auto">
          <a:xfrm rot="-5400000">
            <a:off x="-1105694" y="2302670"/>
            <a:ext cx="3000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His Influence</a:t>
            </a:r>
            <a:endParaRPr lang="zh-CN" altLang="en-US" sz="36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4" name="椭圆 13">
            <a:hlinkClick r:id="rId2" action="ppaction://hlinksldjump"/>
          </p:cNvPr>
          <p:cNvSpPr/>
          <p:nvPr/>
        </p:nvSpPr>
        <p:spPr>
          <a:xfrm>
            <a:off x="8572500" y="4179888"/>
            <a:ext cx="428625" cy="37465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B</a:t>
            </a:r>
            <a:endParaRPr lang="zh-CN" altLang="en-US" dirty="0"/>
          </a:p>
        </p:txBody>
      </p:sp>
      <p:sp>
        <p:nvSpPr>
          <p:cNvPr id="20" name="椭圆 19">
            <a:hlinkClick r:id="rId3" action="ppaction://hlinksldjump"/>
          </p:cNvPr>
          <p:cNvSpPr/>
          <p:nvPr/>
        </p:nvSpPr>
        <p:spPr>
          <a:xfrm>
            <a:off x="8143875" y="4286250"/>
            <a:ext cx="285750" cy="268288"/>
          </a:xfrm>
          <a:prstGeom prst="ellipse">
            <a:avLst/>
          </a:prstGeom>
          <a:solidFill>
            <a:srgbClr val="EE8E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W</a:t>
            </a:r>
            <a:endParaRPr lang="zh-CN" altLang="en-US" dirty="0"/>
          </a:p>
        </p:txBody>
      </p:sp>
      <p:sp>
        <p:nvSpPr>
          <p:cNvPr id="21" name="椭圆 20">
            <a:hlinkClick r:id="rId4" action="ppaction://hlinksldjump"/>
          </p:cNvPr>
          <p:cNvSpPr/>
          <p:nvPr/>
        </p:nvSpPr>
        <p:spPr>
          <a:xfrm>
            <a:off x="8143875" y="4660900"/>
            <a:ext cx="285750" cy="268288"/>
          </a:xfrm>
          <a:prstGeom prst="ellipse">
            <a:avLst/>
          </a:prstGeom>
          <a:solidFill>
            <a:srgbClr val="5D2FB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T</a:t>
            </a:r>
            <a:endParaRPr lang="zh-CN" altLang="en-US" dirty="0"/>
          </a:p>
        </p:txBody>
      </p:sp>
      <p:sp>
        <p:nvSpPr>
          <p:cNvPr id="22" name="椭圆 21"/>
          <p:cNvSpPr/>
          <p:nvPr/>
        </p:nvSpPr>
        <p:spPr>
          <a:xfrm>
            <a:off x="8572500" y="4660900"/>
            <a:ext cx="285750" cy="268288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R</a:t>
            </a:r>
            <a:endParaRPr lang="zh-CN" altLang="en-US" dirty="0"/>
          </a:p>
        </p:txBody>
      </p:sp>
      <p:pic>
        <p:nvPicPr>
          <p:cNvPr id="23" name="Picture 41" descr="C:\Documents and Settings\dongyn\Local Settings\Temporary Internet Files\Content.IE5\4KXP76FC\MCj04314950000[1]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7643834" y="4661705"/>
            <a:ext cx="428629" cy="321869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5" name="图片 14" descr="button book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148263" y="868363"/>
            <a:ext cx="3744912" cy="359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文本占位符 2"/>
          <p:cNvSpPr txBox="1">
            <a:spLocks/>
          </p:cNvSpPr>
          <p:nvPr/>
        </p:nvSpPr>
        <p:spPr bwMode="auto">
          <a:xfrm>
            <a:off x="5138738" y="4441825"/>
            <a:ext cx="3536950" cy="70167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/>
          <a:lstStyle/>
          <a:p>
            <a:pPr marL="365125" indent="-255588">
              <a:spcBef>
                <a:spcPts val="400"/>
              </a:spcBef>
              <a:buClr>
                <a:schemeClr val="accent1"/>
              </a:buClr>
              <a:buSzPct val="68000"/>
            </a:pPr>
            <a:r>
              <a:rPr lang="en-US" altLang="zh-CN">
                <a:solidFill>
                  <a:schemeClr val="bg1"/>
                </a:solidFill>
                <a:latin typeface="Calibri" pitchFamily="34" charset="0"/>
              </a:rPr>
              <a:t>“Button Button” written in 1970</a:t>
            </a:r>
          </a:p>
          <a:p>
            <a:pPr marL="365125" indent="-255588">
              <a:spcBef>
                <a:spcPts val="400"/>
              </a:spcBef>
              <a:buClr>
                <a:schemeClr val="accent1"/>
              </a:buClr>
              <a:buSzPct val="68000"/>
            </a:pPr>
            <a:r>
              <a:rPr lang="en-US" altLang="zh-CN" i="1">
                <a:solidFill>
                  <a:schemeClr val="bg1"/>
                </a:solidFill>
                <a:latin typeface="Calibri" pitchFamily="34" charset="0"/>
              </a:rPr>
              <a:t>Button, Button: Uncanny Stories</a:t>
            </a:r>
            <a:r>
              <a:rPr lang="en-US" altLang="zh-CN">
                <a:solidFill>
                  <a:schemeClr val="bg1"/>
                </a:solidFill>
                <a:latin typeface="Calibri" pitchFamily="34" charset="0"/>
              </a:rPr>
              <a:t>, published in 2008 </a:t>
            </a:r>
            <a:endParaRPr lang="zh-CN" altLang="en-US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4"/>
          <p:cNvSpPr txBox="1">
            <a:spLocks noChangeArrowheads="1"/>
          </p:cNvSpPr>
          <p:nvPr/>
        </p:nvSpPr>
        <p:spPr bwMode="auto">
          <a:xfrm>
            <a:off x="214313" y="0"/>
            <a:ext cx="1928812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Calibri" pitchFamily="34" charset="0"/>
              </a:rPr>
              <a:t>Background</a:t>
            </a:r>
            <a:endParaRPr lang="zh-CN" altLang="en-US" sz="28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8434" name="TextBox 6"/>
          <p:cNvSpPr txBox="1">
            <a:spLocks noChangeArrowheads="1"/>
          </p:cNvSpPr>
          <p:nvPr/>
        </p:nvSpPr>
        <p:spPr bwMode="auto">
          <a:xfrm>
            <a:off x="2843213" y="268288"/>
            <a:ext cx="2928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3600" b="1">
                <a:latin typeface="Calibri" pitchFamily="34" charset="0"/>
              </a:rPr>
              <a:t>Genre</a:t>
            </a:r>
          </a:p>
        </p:txBody>
      </p:sp>
      <p:sp>
        <p:nvSpPr>
          <p:cNvPr id="18435" name="矩形 21"/>
          <p:cNvSpPr>
            <a:spLocks noChangeArrowheads="1"/>
          </p:cNvSpPr>
          <p:nvPr/>
        </p:nvSpPr>
        <p:spPr bwMode="auto">
          <a:xfrm>
            <a:off x="2786063" y="857250"/>
            <a:ext cx="4233862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Calibri" pitchFamily="34" charset="0"/>
              </a:rPr>
              <a:t>A Science Fantasy</a:t>
            </a:r>
            <a:endParaRPr lang="zh-CN" altLang="en-US" sz="3200">
              <a:latin typeface="Calibri" pitchFamily="34" charset="0"/>
            </a:endParaRPr>
          </a:p>
        </p:txBody>
      </p:sp>
      <p:sp>
        <p:nvSpPr>
          <p:cNvPr id="18436" name="Rectangle 3"/>
          <p:cNvSpPr>
            <a:spLocks noChangeArrowheads="1"/>
          </p:cNvSpPr>
          <p:nvPr/>
        </p:nvSpPr>
        <p:spPr bwMode="auto">
          <a:xfrm>
            <a:off x="431800" y="1330325"/>
            <a:ext cx="8027988" cy="2957513"/>
          </a:xfrm>
          <a:prstGeom prst="rect">
            <a:avLst/>
          </a:prstGeom>
          <a:noFill/>
          <a:ln w="57150" cmpd="thinThick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zh-CN" altLang="en-US" sz="2800">
                <a:latin typeface="Calibri" pitchFamily="34" charset="0"/>
              </a:rPr>
              <a:t> </a:t>
            </a:r>
            <a:r>
              <a:rPr lang="en-US" altLang="zh-CN" sz="2000">
                <a:latin typeface="Calibri" pitchFamily="34" charset="0"/>
              </a:rPr>
              <a:t>a hybrid genre drawing elements from both science fiction and fantasy</a:t>
            </a:r>
          </a:p>
          <a:p>
            <a:pPr lvl="1">
              <a:buFont typeface="Wingdings" pitchFamily="2" charset="2"/>
              <a:buChar char="ü"/>
            </a:pPr>
            <a:r>
              <a:rPr lang="en-US" altLang="zh-CN" sz="2000">
                <a:latin typeface="Calibri" pitchFamily="34" charset="0"/>
              </a:rPr>
              <a:t>Science fiction: stories about events in the future which are affected by imaginary developments in science</a:t>
            </a:r>
          </a:p>
          <a:p>
            <a:pPr lvl="1">
              <a:buFont typeface="Wingdings" pitchFamily="2" charset="2"/>
              <a:buChar char="ü"/>
            </a:pPr>
            <a:r>
              <a:rPr lang="en-US" altLang="zh-CN" sz="2000">
                <a:latin typeface="Calibri" pitchFamily="34" charset="0"/>
              </a:rPr>
              <a:t>Fantasy: a genre of fiction that uses magic and other supernatural phenomena as a primary element of plot, theme, or setting </a:t>
            </a:r>
          </a:p>
          <a:p>
            <a:pPr lvl="1">
              <a:buFont typeface="Wingdings" pitchFamily="2" charset="2"/>
              <a:buChar char="ü"/>
            </a:pPr>
            <a:r>
              <a:rPr lang="en-US" altLang="zh-CN" sz="2000">
                <a:latin typeface="Calibri" pitchFamily="34" charset="0"/>
              </a:rPr>
              <a:t>“Science fiction makes the implausible possible, while science fantasy makes the impossible plausible” – Rod Serling  </a:t>
            </a:r>
          </a:p>
          <a:p>
            <a:pPr>
              <a:buFont typeface="Wingdings" pitchFamily="2" charset="2"/>
              <a:buChar char="Ø"/>
            </a:pPr>
            <a:r>
              <a:rPr lang="en-US" altLang="zh-CN" sz="2000">
                <a:latin typeface="Calibri" pitchFamily="34" charset="0"/>
              </a:rPr>
              <a:t>Often involves a moral</a:t>
            </a:r>
          </a:p>
          <a:p>
            <a:endParaRPr lang="en-US" altLang="zh-CN" sz="2000">
              <a:latin typeface="Calibri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Box 4"/>
          <p:cNvSpPr txBox="1">
            <a:spLocks noChangeArrowheads="1"/>
          </p:cNvSpPr>
          <p:nvPr/>
        </p:nvSpPr>
        <p:spPr bwMode="auto">
          <a:xfrm>
            <a:off x="214313" y="0"/>
            <a:ext cx="1928812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Calibri" pitchFamily="34" charset="0"/>
              </a:rPr>
              <a:t>Background</a:t>
            </a:r>
            <a:endParaRPr lang="zh-CN" altLang="en-US" sz="28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9458" name="TextBox 6"/>
          <p:cNvSpPr txBox="1">
            <a:spLocks noChangeArrowheads="1"/>
          </p:cNvSpPr>
          <p:nvPr/>
        </p:nvSpPr>
        <p:spPr bwMode="auto">
          <a:xfrm>
            <a:off x="2987675" y="268288"/>
            <a:ext cx="2928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3600" b="1">
                <a:latin typeface="Calibri" pitchFamily="34" charset="0"/>
              </a:rPr>
              <a:t>Genre</a:t>
            </a:r>
          </a:p>
        </p:txBody>
      </p:sp>
      <p:sp>
        <p:nvSpPr>
          <p:cNvPr id="19459" name="矩形 21"/>
          <p:cNvSpPr>
            <a:spLocks noChangeArrowheads="1"/>
          </p:cNvSpPr>
          <p:nvPr/>
        </p:nvSpPr>
        <p:spPr bwMode="auto">
          <a:xfrm>
            <a:off x="2786063" y="857250"/>
            <a:ext cx="4233862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Calibri" pitchFamily="34" charset="0"/>
              </a:rPr>
              <a:t>A Science Fantasy</a:t>
            </a:r>
            <a:endParaRPr lang="zh-CN" altLang="en-US" sz="3200">
              <a:latin typeface="Calibri" pitchFamily="34" charset="0"/>
            </a:endParaRPr>
          </a:p>
        </p:txBody>
      </p:sp>
      <p:sp>
        <p:nvSpPr>
          <p:cNvPr id="19460" name="Rectangle 3"/>
          <p:cNvSpPr>
            <a:spLocks noChangeArrowheads="1"/>
          </p:cNvSpPr>
          <p:nvPr/>
        </p:nvSpPr>
        <p:spPr bwMode="auto">
          <a:xfrm>
            <a:off x="711200" y="1446213"/>
            <a:ext cx="7748588" cy="2835275"/>
          </a:xfrm>
          <a:prstGeom prst="rect">
            <a:avLst/>
          </a:prstGeom>
          <a:noFill/>
          <a:ln w="57150" cmpd="thinThick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altLang="zh-CN" sz="2000">
                <a:latin typeface="Calibri" pitchFamily="34" charset="0"/>
              </a:rPr>
              <a:t>How can “Button, Button” be seen as a science fantasy? Or simply a fantasy?</a:t>
            </a:r>
          </a:p>
          <a:p>
            <a:endParaRPr lang="en-US" altLang="zh-CN" sz="2000">
              <a:latin typeface="Calibri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altLang="zh-CN" sz="2000">
                <a:latin typeface="Calibri" pitchFamily="34" charset="0"/>
              </a:rPr>
              <a:t>Science fiction describes unlikely things that </a:t>
            </a:r>
            <a:r>
              <a:rPr lang="en-US" altLang="zh-CN" sz="2000" i="1">
                <a:latin typeface="Calibri" pitchFamily="34" charset="0"/>
              </a:rPr>
              <a:t>could possibly</a:t>
            </a:r>
            <a:r>
              <a:rPr lang="en-US" altLang="zh-CN" sz="2000">
                <a:latin typeface="Calibri" pitchFamily="34" charset="0"/>
              </a:rPr>
              <a:t> take place in the real world under certain conditions, while science fantasy gives a veneer of realism to things that simply could not happen in the real world under any circumstances. </a:t>
            </a:r>
            <a:endParaRPr lang="zh-CN" altLang="en-US" sz="2000">
              <a:latin typeface="Calibri" pitchFamily="34" charset="0"/>
            </a:endParaRPr>
          </a:p>
          <a:p>
            <a:endParaRPr lang="en-US" altLang="zh-CN" sz="2000">
              <a:latin typeface="Calibri" pitchFamily="34" charset="0"/>
            </a:endParaRPr>
          </a:p>
          <a:p>
            <a:endParaRPr lang="en-US" altLang="zh-CN" sz="2000">
              <a:latin typeface="Calibri" pitchFamily="34" charset="0"/>
            </a:endParaRPr>
          </a:p>
        </p:txBody>
      </p:sp>
      <p:pic>
        <p:nvPicPr>
          <p:cNvPr id="21" name="Picture 41" descr="C:\Documents and Settings\dongyn\Local Settings\Temporary Internet Files\Content.IE5\4KXP76FC\MCj04314950000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244408" y="4500179"/>
            <a:ext cx="428629" cy="321470"/>
          </a:xfrm>
          <a:prstGeom prst="rect">
            <a:avLst/>
          </a:prstGeom>
          <a:ln>
            <a:noFill/>
          </a:ln>
          <a:effectLst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Box 1"/>
          <p:cNvSpPr txBox="1">
            <a:spLocks noChangeArrowheads="1"/>
          </p:cNvSpPr>
          <p:nvPr/>
        </p:nvSpPr>
        <p:spPr bwMode="auto">
          <a:xfrm>
            <a:off x="642938" y="214313"/>
            <a:ext cx="500856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3600" b="1">
                <a:latin typeface="华文隶书"/>
                <a:ea typeface="华文隶书"/>
                <a:cs typeface="华文隶书"/>
              </a:rPr>
              <a:t>2.Text Analysis</a:t>
            </a:r>
            <a:endParaRPr lang="en-US" altLang="zh-CN" sz="3600" b="1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0063" y="334963"/>
            <a:ext cx="142875" cy="357187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4313" y="1643063"/>
            <a:ext cx="1785937" cy="1079500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Beginning </a:t>
            </a:r>
            <a:endParaRPr lang="zh-CN" altLang="en-US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49475" y="1643063"/>
            <a:ext cx="2357438" cy="1071562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Development</a:t>
            </a:r>
            <a:endParaRPr lang="zh-CN" altLang="en-US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72013" y="1643063"/>
            <a:ext cx="2471737" cy="1079500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Further-development</a:t>
            </a:r>
            <a:endParaRPr lang="zh-CN" altLang="en-US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286625" y="1643063"/>
            <a:ext cx="1714500" cy="1079500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Climax</a:t>
            </a:r>
            <a:endParaRPr lang="zh-CN" altLang="en-US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8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Box 1"/>
          <p:cNvSpPr txBox="1">
            <a:spLocks noChangeArrowheads="1"/>
          </p:cNvSpPr>
          <p:nvPr/>
        </p:nvSpPr>
        <p:spPr bwMode="auto">
          <a:xfrm>
            <a:off x="642938" y="214313"/>
            <a:ext cx="457676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3600" b="1">
                <a:latin typeface="华文隶书"/>
                <a:ea typeface="华文隶书"/>
                <a:cs typeface="华文隶书"/>
              </a:rPr>
              <a:t>2.Text Analysis</a:t>
            </a:r>
            <a:endParaRPr lang="en-US" altLang="zh-CN" sz="3600" b="1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0063" y="334963"/>
            <a:ext cx="142875" cy="357187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6113" y="1092200"/>
            <a:ext cx="2357437" cy="785813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Beginning </a:t>
            </a:r>
            <a:endParaRPr lang="zh-CN" altLang="en-US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46550" y="1063625"/>
            <a:ext cx="3929063" cy="78581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Mr. Steward brought a push-button unit to the couple.</a:t>
            </a:r>
            <a:endParaRPr lang="zh-CN" alt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6113" y="1970088"/>
            <a:ext cx="2357437" cy="785812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Development</a:t>
            </a:r>
            <a:endParaRPr lang="zh-CN" altLang="en-US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46550" y="1960563"/>
            <a:ext cx="3954463" cy="84613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Mr. Steward took the unit away and the wife called him.</a:t>
            </a:r>
            <a:endParaRPr lang="zh-CN" alt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146550" y="2898775"/>
            <a:ext cx="3954463" cy="7651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The unit came back and the wife hid it.</a:t>
            </a:r>
            <a:endParaRPr lang="zh-CN" alt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0238" y="3802063"/>
            <a:ext cx="2357437" cy="714375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Climax</a:t>
            </a:r>
            <a:endParaRPr lang="zh-CN" altLang="en-US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140200" y="3806825"/>
            <a:ext cx="3960813" cy="7810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wife pressed the unit and her husband died.</a:t>
            </a:r>
            <a:endParaRPr lang="zh-CN" alt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146425" y="1449388"/>
            <a:ext cx="928688" cy="1587"/>
          </a:xfrm>
          <a:prstGeom prst="line">
            <a:avLst/>
          </a:prstGeom>
          <a:ln w="38100" cmpd="sng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3117850" y="2306638"/>
            <a:ext cx="928688" cy="1587"/>
          </a:xfrm>
          <a:prstGeom prst="line">
            <a:avLst/>
          </a:prstGeom>
          <a:ln w="38100" cmpd="sng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3138488" y="3306763"/>
            <a:ext cx="928687" cy="1587"/>
          </a:xfrm>
          <a:prstGeom prst="line">
            <a:avLst/>
          </a:prstGeom>
          <a:ln w="38100" cmpd="sng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3138488" y="4164013"/>
            <a:ext cx="928687" cy="1587"/>
          </a:xfrm>
          <a:prstGeom prst="line">
            <a:avLst/>
          </a:prstGeom>
          <a:ln w="38100" cmpd="sng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630238" y="2859088"/>
            <a:ext cx="2357437" cy="785812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Further-development</a:t>
            </a:r>
            <a:endParaRPr lang="zh-CN" altLang="en-US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3" grpId="0" animBg="1"/>
      <p:bldP spid="15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43F319">
            <a:alpha val="41000"/>
          </a:srgbClr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200" b="1" dirty="0" smtClean="0">
            <a:solidFill>
              <a:srgbClr val="F8F8F8"/>
            </a:solidFill>
            <a:latin typeface="Times New Roman" panose="02020603050405020304" pitchFamily="18" charset="0"/>
            <a:cs typeface="Times New Roman" panose="02020603050405020304" pitchFamily="18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3209</TotalTime>
  <Words>663</Words>
  <Application>Microsoft Office PowerPoint</Application>
  <PresentationFormat>全屏显示(16:9)</PresentationFormat>
  <Paragraphs>126</Paragraphs>
  <Slides>18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演示文稿设计模板</vt:lpstr>
      </vt:variant>
      <vt:variant>
        <vt:i4>3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Calibri</vt:lpstr>
      <vt:lpstr>FrankRuehl</vt:lpstr>
      <vt:lpstr>Adobe Gothic Std B</vt:lpstr>
      <vt:lpstr>华文隶书</vt:lpstr>
      <vt:lpstr>Times New Roman</vt:lpstr>
      <vt:lpstr>华文新魏</vt:lpstr>
      <vt:lpstr>Wingdings</vt:lpstr>
      <vt:lpstr>微软雅黑</vt:lpstr>
      <vt:lpstr>Office 主题​​</vt:lpstr>
      <vt:lpstr>Office 主题​​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Company>Yangtze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Stilwell Joseph</dc:creator>
  <cp:lastModifiedBy>WIN</cp:lastModifiedBy>
  <cp:revision>1005</cp:revision>
  <dcterms:created xsi:type="dcterms:W3CDTF">2014-03-26T14:37:33Z</dcterms:created>
  <dcterms:modified xsi:type="dcterms:W3CDTF">2015-01-04T03:23:02Z</dcterms:modified>
</cp:coreProperties>
</file>